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9" r:id="rId6"/>
    <p:sldId id="298" r:id="rId7"/>
    <p:sldId id="299" r:id="rId8"/>
    <p:sldId id="333" r:id="rId9"/>
    <p:sldId id="313" r:id="rId10"/>
    <p:sldId id="308" r:id="rId11"/>
    <p:sldId id="304" r:id="rId12"/>
    <p:sldId id="326" r:id="rId13"/>
    <p:sldId id="329" r:id="rId14"/>
    <p:sldId id="327" r:id="rId15"/>
    <p:sldId id="328" r:id="rId16"/>
    <p:sldId id="309" r:id="rId17"/>
    <p:sldId id="305" r:id="rId18"/>
    <p:sldId id="302" r:id="rId19"/>
    <p:sldId id="303" r:id="rId20"/>
    <p:sldId id="310" r:id="rId21"/>
    <p:sldId id="331" r:id="rId22"/>
    <p:sldId id="330" r:id="rId23"/>
    <p:sldId id="332" r:id="rId24"/>
    <p:sldId id="285" r:id="rId25"/>
    <p:sldId id="288" r:id="rId26"/>
    <p:sldId id="287" r:id="rId27"/>
    <p:sldId id="289" r:id="rId28"/>
    <p:sldId id="290" r:id="rId29"/>
    <p:sldId id="278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 Analysis" id="{4C56F7DB-0F8E-4E67-952C-B0CCCACB4CAB}">
          <p14:sldIdLst>
            <p14:sldId id="256"/>
            <p14:sldId id="269"/>
          </p14:sldIdLst>
        </p14:section>
        <p14:section name="Data Visualization" id="{F601AD85-153C-435F-8297-92C260585538}">
          <p14:sldIdLst>
            <p14:sldId id="298"/>
            <p14:sldId id="299"/>
            <p14:sldId id="333"/>
            <p14:sldId id="313"/>
          </p14:sldIdLst>
        </p14:section>
        <p14:section name="Power BI" id="{542C4CE3-6F90-44BE-A8A5-EAE2BA1E3C72}">
          <p14:sldIdLst>
            <p14:sldId id="308"/>
            <p14:sldId id="304"/>
            <p14:sldId id="326"/>
            <p14:sldId id="329"/>
            <p14:sldId id="327"/>
            <p14:sldId id="328"/>
          </p14:sldIdLst>
        </p14:section>
        <p14:section name="Tableau" id="{BB4BEFBC-770E-4AD4-8643-44126FA94455}">
          <p14:sldIdLst>
            <p14:sldId id="309"/>
            <p14:sldId id="305"/>
            <p14:sldId id="302"/>
            <p14:sldId id="303"/>
          </p14:sldIdLst>
        </p14:section>
        <p14:section name="Excel" id="{EC836A03-2333-40C8-815C-D01ABD98064C}">
          <p14:sldIdLst>
            <p14:sldId id="310"/>
            <p14:sldId id="331"/>
            <p14:sldId id="330"/>
            <p14:sldId id="332"/>
          </p14:sldIdLst>
        </p14:section>
        <p14:section name="Timeline" id="{D84BA844-2521-4215-AB17-E24BCE62C2E7}">
          <p14:sldIdLst>
            <p14:sldId id="285"/>
            <p14:sldId id="288"/>
            <p14:sldId id="287"/>
          </p14:sldIdLst>
        </p14:section>
        <p14:section name="Deliverables" id="{80E4076F-04C7-416B-8343-E3B62ABDA257}">
          <p14:sldIdLst>
            <p14:sldId id="289"/>
            <p14:sldId id="290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9D7"/>
    <a:srgbClr val="B32752"/>
    <a:srgbClr val="E3A097"/>
    <a:srgbClr val="263025"/>
    <a:srgbClr val="334031"/>
    <a:srgbClr val="8A9161"/>
    <a:srgbClr val="81875A"/>
    <a:srgbClr val="000000"/>
    <a:srgbClr val="EFE0BE"/>
    <a:srgbClr val="F7F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2" autoAdjust="0"/>
    <p:restoredTop sz="94796" autoAdjust="0"/>
  </p:normalViewPr>
  <p:slideViewPr>
    <p:cSldViewPr snapToGrid="0">
      <p:cViewPr>
        <p:scale>
          <a:sx n="70" d="100"/>
          <a:sy n="70" d="100"/>
        </p:scale>
        <p:origin x="384" y="-6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21" y="6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2/3/2025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707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5C0C67E-B257-49FB-AFB7-390FF0CAC9EE}" type="datetime1">
              <a:rPr lang="en-US" smtClean="0"/>
              <a:t>2/3/2025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0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61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3BBD6F9-FF78-4379-B47B-B6CCD4905C21}" type="datetime1">
              <a:rPr lang="en-US" smtClean="0"/>
              <a:t>2/3/2025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72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5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AAF6C4C-B857-4C53-AEC7-D656D7ED2A76}" type="datetime1">
              <a:rPr lang="en-US" smtClean="0"/>
              <a:t>2/3/2025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2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2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CAE074D3-6905-43E2-BEC0-283A6A564273}" type="datetime1">
              <a:rPr lang="en-US" smtClean="0"/>
              <a:t>2/3/2025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3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3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47050DF2-E1AE-4752-B51C-00A6271C04BA}" type="datetime1">
              <a:rPr lang="en-US" smtClean="0"/>
              <a:t>2/3/2025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DC3E54E2-E800-4A5F-A6BA-BFDD0B48CDBE}" type="datetime1">
              <a:rPr lang="en-US" smtClean="0"/>
              <a:t>2/3/2025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7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ED68B9E8-D726-48B5-B06E-0920A38DFDCE}" type="datetime1">
              <a:rPr lang="en-US" smtClean="0"/>
              <a:t>2/3/2025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8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A01838E9-F567-4B1C-90ED-A9C2AFA6D6F3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6" r:id="rId2"/>
    <p:sldLayoutId id="2147483718" r:id="rId3"/>
    <p:sldLayoutId id="2147483712" r:id="rId4"/>
    <p:sldLayoutId id="2147483719" r:id="rId5"/>
    <p:sldLayoutId id="2147483705" r:id="rId6"/>
    <p:sldLayoutId id="2147483713" r:id="rId7"/>
    <p:sldLayoutId id="2147483699" r:id="rId8"/>
    <p:sldLayoutId id="2147483716" r:id="rId9"/>
    <p:sldLayoutId id="2147483702" r:id="rId10"/>
    <p:sldLayoutId id="2147483714" r:id="rId11"/>
    <p:sldLayoutId id="2147483720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awna.tuli@avanade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27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/>
          <a:lstStyle/>
          <a:p>
            <a:r>
              <a:rPr lang="en-US" dirty="0"/>
              <a:t>BI Analysis Week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Shawna Tuli (</a:t>
            </a:r>
            <a:r>
              <a:rPr lang="en-US" dirty="0">
                <a:hlinkClick r:id="rId2"/>
              </a:rPr>
              <a:t>Shawna.tuli@avanade.com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AD8407-B2E9-4B72-9870-B29D1B35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61" y="347218"/>
            <a:ext cx="8734815" cy="61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7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8DB442-180E-4F24-99EC-C6B029ED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349518"/>
            <a:ext cx="8037576" cy="61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7A85E-43C4-41B9-9A0B-E83F040AFA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335081" y="347472"/>
            <a:ext cx="7521838" cy="6163056"/>
          </a:xfrm>
        </p:spPr>
      </p:pic>
    </p:spTree>
    <p:extLst>
      <p:ext uri="{BB962C8B-B14F-4D97-AF65-F5344CB8AC3E}">
        <p14:creationId xmlns:p14="http://schemas.microsoft.com/office/powerpoint/2010/main" val="297058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746D0-6640-4E92-844D-64C32E58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4E90F8B-28D8-4211-97DF-6F50382552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933" b="49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3658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75396-DCBB-41F1-B271-45F7D57E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3616"/>
            <a:ext cx="10934699" cy="61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6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A289D-7095-4BD8-8B9B-41ACB794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346530"/>
            <a:ext cx="8743517" cy="61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2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51E60-8971-49CA-86C3-E1397073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82213"/>
            <a:ext cx="11432384" cy="57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2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D34A4C-DE9F-414D-864C-F3E349FE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7AB0C5F-7DA9-44A2-B552-6CA82DDEA87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3978" r="23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06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812371-0EA3-4F9E-9CF3-04B81951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63" y="348472"/>
            <a:ext cx="8725529" cy="61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6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9F0DB-BFC0-4E1B-B65D-7E33625D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07" y="354940"/>
            <a:ext cx="8714809" cy="61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  <a:noFill/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  <a:p>
            <a:r>
              <a:rPr lang="en-US" dirty="0"/>
              <a:t>Power bi</a:t>
            </a:r>
          </a:p>
          <a:p>
            <a:r>
              <a:rPr lang="en-US" dirty="0"/>
              <a:t>Tableau</a:t>
            </a:r>
          </a:p>
          <a:p>
            <a:r>
              <a:rPr lang="en-US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EDE5B7-E21D-4F1D-91CE-34D5EDBE3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2"/>
          <a:stretch/>
        </p:blipFill>
        <p:spPr>
          <a:xfrm>
            <a:off x="1387771" y="347472"/>
            <a:ext cx="9416457" cy="616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4EDA9-8D6E-C4EA-9C66-8A5FFDFB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br>
              <a:rPr lang="en-US" dirty="0"/>
            </a:br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174118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CC9A7E-3F9E-E938-55B5-C1818A25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0C668-0ECC-D48C-072B-50CCFB0AA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0041" y="997350"/>
            <a:ext cx="5311625" cy="540410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Kick-Off </a:t>
            </a:r>
          </a:p>
          <a:p>
            <a:pPr marL="1143000" lvl="1">
              <a:buFont typeface="Courier New" panose="02070309020205020404" pitchFamily="49" charset="0"/>
              <a:buChar char="o"/>
            </a:pPr>
            <a:r>
              <a:rPr lang="en-US" sz="2000" dirty="0"/>
              <a:t>Students will meet their teams and begin planning their project.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4 Workshops </a:t>
            </a:r>
          </a:p>
          <a:p>
            <a:pPr marL="1143000" lvl="1">
              <a:buFont typeface="Courier New" panose="02070309020205020404" pitchFamily="49" charset="0"/>
              <a:buChar char="o"/>
            </a:pPr>
            <a:r>
              <a:rPr lang="en-US" sz="2000" dirty="0"/>
              <a:t>Students will attend guided workshops covering key tools used in data science projects.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Help Sessions </a:t>
            </a:r>
          </a:p>
          <a:p>
            <a:pPr marL="1143000" lvl="1">
              <a:buFont typeface="Courier New" panose="02070309020205020404" pitchFamily="49" charset="0"/>
              <a:buChar char="o"/>
            </a:pPr>
            <a:r>
              <a:rPr lang="en-US" sz="2000" dirty="0" err="1"/>
              <a:t>Data@UCI</a:t>
            </a:r>
            <a:r>
              <a:rPr lang="en-US" sz="2000" dirty="0"/>
              <a:t> will provide mini help sessions following the end each workshop.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Final Presentations </a:t>
            </a:r>
          </a:p>
          <a:p>
            <a:pPr marL="1143000" lvl="1">
              <a:buFont typeface="Courier New" panose="02070309020205020404" pitchFamily="49" charset="0"/>
              <a:buChar char="o"/>
            </a:pPr>
            <a:r>
              <a:rPr lang="en-US" sz="2000" dirty="0"/>
              <a:t>Groups will have the opportunity to present their projects and win prizes.</a:t>
            </a:r>
          </a:p>
        </p:txBody>
      </p:sp>
    </p:spTree>
    <p:extLst>
      <p:ext uri="{BB962C8B-B14F-4D97-AF65-F5344CB8AC3E}">
        <p14:creationId xmlns:p14="http://schemas.microsoft.com/office/powerpoint/2010/main" val="359685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A1C6B1-1F32-30FF-A12E-D42C236847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989310"/>
              </p:ext>
            </p:extLst>
          </p:nvPr>
        </p:nvGraphicFramePr>
        <p:xfrm>
          <a:off x="922564" y="849086"/>
          <a:ext cx="10335986" cy="515689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167993">
                  <a:extLst>
                    <a:ext uri="{9D8B030D-6E8A-4147-A177-3AD203B41FA5}">
                      <a16:colId xmlns:a16="http://schemas.microsoft.com/office/drawing/2014/main" val="4128958966"/>
                    </a:ext>
                  </a:extLst>
                </a:gridCol>
                <a:gridCol w="5167993">
                  <a:extLst>
                    <a:ext uri="{9D8B030D-6E8A-4147-A177-3AD203B41FA5}">
                      <a16:colId xmlns:a16="http://schemas.microsoft.com/office/drawing/2014/main" val="3262970615"/>
                    </a:ext>
                  </a:extLst>
                </a:gridCol>
              </a:tblGrid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Timeline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26936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 1 (1/6-1/12)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 Event: Info Session for Mentees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166694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 2 (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1/13 - 1/19)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 Event : Project Kick-Off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70790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3 (1/20 - 1/26)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Workshop 1: Tour of Notebooks/Environments/IDEs + Help Session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12607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4 (1/27-2/2)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Workshop 2: Data Exploration (Pandas &amp; Feature Selection) + Help Session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550927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5 (2/3 - 2/9)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Workshop 3: Machine Learning (Scikit-Learn &amp; Model Evaluation) + Help Session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90691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6 (2/10 - 2/16)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Collaboration with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Design@UCI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(tentative + midterms)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3163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Week 7 (2/17 - 2/21) 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Thursday - Workshop 4: Data Visualization (Power BI or similar) + Help Session 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2121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8 (2/24 - 3/1)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Final Winter Project Help Session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30321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9 (3/3 - 3/9)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Final Presentations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833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93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45F456-975F-95A1-BB41-47F5B177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br>
              <a:rPr lang="en-US" dirty="0"/>
            </a:br>
            <a:r>
              <a:rPr lang="en-US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61062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8AEA534-F8B3-01C7-03E6-773FC9EE48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220613"/>
              </p:ext>
            </p:extLst>
          </p:nvPr>
        </p:nvGraphicFramePr>
        <p:xfrm>
          <a:off x="927462" y="1102179"/>
          <a:ext cx="10335986" cy="463851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167993">
                  <a:extLst>
                    <a:ext uri="{9D8B030D-6E8A-4147-A177-3AD203B41FA5}">
                      <a16:colId xmlns:a16="http://schemas.microsoft.com/office/drawing/2014/main" val="4128958966"/>
                    </a:ext>
                  </a:extLst>
                </a:gridCol>
                <a:gridCol w="5167993">
                  <a:extLst>
                    <a:ext uri="{9D8B030D-6E8A-4147-A177-3AD203B41FA5}">
                      <a16:colId xmlns:a16="http://schemas.microsoft.com/office/drawing/2014/main" val="3262970615"/>
                    </a:ext>
                  </a:extLst>
                </a:gridCol>
              </a:tblGrid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Deliverable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26936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 1 (1/6-1/12)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Commitment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166694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 2 (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1/13 - 1/19)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Meeting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70790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3 (1/20 - 1/26)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Jupyter Notebooks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12607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4 (1/27-2/2)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Exploratory Data Analyses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550927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5 (2/3 - 2/9)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Machine Learning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90691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6 (2/10 - 2/16)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Design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3163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Week 7 (2/17 - 2/21) 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Data Visualization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2121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8 (2/24 - 3/1)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30321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9 (3/3 - 3/9)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Final Presentation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833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362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rmAutofit/>
          </a:bodyPr>
          <a:lstStyle/>
          <a:p>
            <a:r>
              <a:rPr lang="en-US" noProof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1538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C221-5947-4BC2-802F-D182EA9D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4164C16-02E2-4EF3-9C80-9A5018F7E6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3782" r="237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740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8E378-6085-4704-8F37-5D36B968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99" y="348830"/>
            <a:ext cx="6673266" cy="61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9439D-DC44-4B52-8C10-16F36144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42" y="351518"/>
            <a:ext cx="9696893" cy="61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F962D7-66BC-4AC1-864D-FB116583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39" y="342485"/>
            <a:ext cx="8776335" cy="61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08D77F-98E4-48EA-BC87-C23715F6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DE9916B-250B-42E4-9F2A-A16283EE5B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02" r="9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704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 showing This Year's Sales tile selected.">
            <a:extLst>
              <a:ext uri="{FF2B5EF4-FFF2-40B4-BE49-F238E27FC236}">
                <a16:creationId xmlns:a16="http://schemas.microsoft.com/office/drawing/2014/main" id="{3DD78E98-0CA1-4E5C-8F1C-C8800C7E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38" y="347472"/>
            <a:ext cx="11440153" cy="61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3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D6BEF-FC60-4064-9145-B2FDC81B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67" y="350016"/>
            <a:ext cx="8725438" cy="61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92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8B1F56-8983-41A9-8E90-86247BC2C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purl.org/dc/elements/1.1/"/>
    <ds:schemaRef ds:uri="http://schemas.microsoft.com/office/2006/documentManagement/types"/>
    <ds:schemaRef ds:uri="16c05727-aa75-4e4a-9b5f-8a80a1165891"/>
    <ds:schemaRef ds:uri="http://purl.org/dc/terms/"/>
    <ds:schemaRef ds:uri="230e9df3-be65-4c73-a93b-d1236ebd677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4544</TotalTime>
  <Words>332</Words>
  <Application>Microsoft Office PowerPoint</Application>
  <PresentationFormat>Widescreen</PresentationFormat>
  <Paragraphs>64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DM Serif Display</vt:lpstr>
      <vt:lpstr>Source Sans Pro</vt:lpstr>
      <vt:lpstr>Custom</vt:lpstr>
      <vt:lpstr>BI Analysis Week 7</vt:lpstr>
      <vt:lpstr>Agenda</vt:lpstr>
      <vt:lpstr>Data Visualization</vt:lpstr>
      <vt:lpstr>PowerPoint Presentation</vt:lpstr>
      <vt:lpstr>PowerPoint Presentation</vt:lpstr>
      <vt:lpstr>PowerPoint Presentation</vt:lpstr>
      <vt:lpstr>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</vt:lpstr>
      <vt:lpstr>PowerPoint Presentation</vt:lpstr>
      <vt:lpstr>PowerPoint Presentation</vt:lpstr>
      <vt:lpstr>PowerPoint Presentation</vt:lpstr>
      <vt:lpstr>Excel</vt:lpstr>
      <vt:lpstr>PowerPoint Presentation</vt:lpstr>
      <vt:lpstr>PowerPoint Presentation</vt:lpstr>
      <vt:lpstr>PowerPoint Presentation</vt:lpstr>
      <vt:lpstr> Timeline</vt:lpstr>
      <vt:lpstr>Program</vt:lpstr>
      <vt:lpstr>PowerPoint Presentation</vt:lpstr>
      <vt:lpstr> Deliverables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 Analysis (Partner Business Modeling: Uber)</dc:title>
  <dc:creator>Tuli, Shawna</dc:creator>
  <cp:lastModifiedBy>Shawna [C]</cp:lastModifiedBy>
  <cp:revision>95</cp:revision>
  <dcterms:created xsi:type="dcterms:W3CDTF">2025-01-14T21:22:39Z</dcterms:created>
  <dcterms:modified xsi:type="dcterms:W3CDTF">2025-02-03T20:27:24Z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